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6" r:id="rId3"/>
    <p:sldId id="276" r:id="rId4"/>
    <p:sldId id="259" r:id="rId5"/>
    <p:sldId id="262" r:id="rId6"/>
    <p:sldId id="263" r:id="rId7"/>
    <p:sldId id="271" r:id="rId8"/>
    <p:sldId id="272" r:id="rId9"/>
    <p:sldId id="273" r:id="rId10"/>
    <p:sldId id="274" r:id="rId11"/>
    <p:sldId id="275" r:id="rId12"/>
    <p:sldId id="269" r:id="rId13"/>
    <p:sldId id="270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48" d="100"/>
          <a:sy n="48" d="100"/>
        </p:scale>
        <p:origin x="-2016" y="-5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02285-EAB9-4A4A-9B0C-6AC2DE7D3691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D90B-C868-409E-842F-B46D0135AB3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2532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02285-EAB9-4A4A-9B0C-6AC2DE7D3691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D90B-C868-409E-842F-B46D0135AB3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8619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02285-EAB9-4A4A-9B0C-6AC2DE7D3691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D90B-C868-409E-842F-B46D0135AB3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660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02285-EAB9-4A4A-9B0C-6AC2DE7D3691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D90B-C868-409E-842F-B46D0135AB3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0292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02285-EAB9-4A4A-9B0C-6AC2DE7D3691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D90B-C868-409E-842F-B46D0135AB3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9359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02285-EAB9-4A4A-9B0C-6AC2DE7D3691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D90B-C868-409E-842F-B46D0135AB3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5172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02285-EAB9-4A4A-9B0C-6AC2DE7D3691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D90B-C868-409E-842F-B46D0135AB3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9202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02285-EAB9-4A4A-9B0C-6AC2DE7D3691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D90B-C868-409E-842F-B46D0135AB3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5938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02285-EAB9-4A4A-9B0C-6AC2DE7D3691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D90B-C868-409E-842F-B46D0135AB3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6819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02285-EAB9-4A4A-9B0C-6AC2DE7D3691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D90B-C868-409E-842F-B46D0135AB3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8403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02285-EAB9-4A4A-9B0C-6AC2DE7D3691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D90B-C868-409E-842F-B46D0135AB3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0924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02285-EAB9-4A4A-9B0C-6AC2DE7D3691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7D90B-C868-409E-842F-B46D0135AB3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4992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learning.hse.ru/how_to_prepar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learning.hse.ru/how_to_prepar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learning.hse.ru/how_to_prepare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learning.hse.ru/how_to_prepare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learning.hse.ru/how_to_prepare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47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Новые реалии</a:t>
            </a:r>
            <a:endParaRPr lang="de-DE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393504" y="2921007"/>
            <a:ext cx="4572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500" dirty="0" smtClean="0"/>
              <a:t>Марина Ковалева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4101459"/>
            <a:ext cx="6984776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dirty="0" err="1" smtClean="0"/>
              <a:t>Вебинар</a:t>
            </a:r>
            <a:r>
              <a:rPr lang="ru-RU" sz="2500" dirty="0" smtClean="0"/>
              <a:t>: </a:t>
            </a:r>
          </a:p>
          <a:p>
            <a:pPr algn="ctr"/>
            <a:r>
              <a:rPr lang="ru-RU" sz="2500" dirty="0" smtClean="0"/>
              <a:t>«</a:t>
            </a:r>
            <a:r>
              <a:rPr lang="ru-RU" sz="2500" dirty="0"/>
              <a:t>Практические онлайн </a:t>
            </a:r>
            <a:r>
              <a:rPr lang="ru-RU" sz="2500" dirty="0" smtClean="0"/>
              <a:t>решения</a:t>
            </a:r>
          </a:p>
          <a:p>
            <a:pPr algn="ctr"/>
            <a:r>
              <a:rPr lang="ru-RU" sz="2500" dirty="0" smtClean="0"/>
              <a:t>в </a:t>
            </a:r>
            <a:r>
              <a:rPr lang="ru-RU" sz="2500" dirty="0"/>
              <a:t>науке и образовании</a:t>
            </a:r>
            <a:r>
              <a:rPr lang="ru-RU" sz="2500" dirty="0" smtClean="0"/>
              <a:t>»</a:t>
            </a:r>
          </a:p>
          <a:p>
            <a:pPr algn="ctr"/>
            <a:endParaRPr lang="ru-RU" sz="2500" dirty="0" smtClean="0"/>
          </a:p>
          <a:p>
            <a:pPr algn="ctr"/>
            <a:r>
              <a:rPr lang="ru-RU" sz="2500" dirty="0" smtClean="0"/>
              <a:t>18.04.2020</a:t>
            </a:r>
            <a:endParaRPr lang="de-DE" sz="2500" dirty="0"/>
          </a:p>
        </p:txBody>
      </p:sp>
      <p:pic>
        <p:nvPicPr>
          <p:cNvPr id="1026" name="Picture 2" descr="CA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" y="0"/>
            <a:ext cx="1385053" cy="1354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akn.online/wp-content/themes/yootheme/cache/cawep-banner-logos-3a05db6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8640"/>
            <a:ext cx="7380312" cy="969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239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867328" cy="5400600"/>
          </a:xfrm>
        </p:spPr>
        <p:txBody>
          <a:bodyPr>
            <a:norm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cs typeface="Arial" pitchFamily="34" charset="0"/>
              </a:rPr>
              <a:t>Интернет дома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cs typeface="Arial" pitchFamily="34" charset="0"/>
              </a:rPr>
              <a:t>Как это происходит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Что </a:t>
            </a:r>
            <a:r>
              <a:rPr lang="ru-RU" dirty="0"/>
              <a:t>предлагает </a:t>
            </a:r>
            <a:r>
              <a:rPr lang="ru-RU" dirty="0" smtClean="0"/>
              <a:t>университет</a:t>
            </a:r>
            <a:endParaRPr lang="en-US" dirty="0" smtClean="0">
              <a:solidFill>
                <a:srgbClr val="000000"/>
              </a:solidFill>
              <a:cs typeface="Arial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Предыдущий опыт</a:t>
            </a:r>
            <a:r>
              <a:rPr lang="en-US" dirty="0" smtClean="0"/>
              <a:t>:</a:t>
            </a:r>
          </a:p>
          <a:p>
            <a:pPr lv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Ваш</a:t>
            </a:r>
          </a:p>
          <a:p>
            <a:pPr lv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Студентов</a:t>
            </a:r>
            <a:endParaRPr lang="en-US" dirty="0" smtClean="0">
              <a:solidFill>
                <a:srgbClr val="000000"/>
              </a:solidFill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i="1" dirty="0"/>
              <a:t>Рабочая </a:t>
            </a:r>
            <a:r>
              <a:rPr lang="ru-RU" i="1" dirty="0" smtClean="0"/>
              <a:t>атмосфера</a:t>
            </a:r>
            <a:endParaRPr lang="ru-RU" i="1" dirty="0" smtClean="0">
              <a:solidFill>
                <a:srgbClr val="000000"/>
              </a:solidFill>
              <a:cs typeface="Arial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ru-RU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Онлайн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С </a:t>
            </a:r>
            <a:r>
              <a:rPr lang="en-US" dirty="0" err="1">
                <a:solidFill>
                  <a:srgbClr val="000000"/>
                </a:solidFill>
                <a:cs typeface="Arial" pitchFamily="34" charset="0"/>
              </a:rPr>
              <a:t>чего</a:t>
            </a: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itchFamily="34" charset="0"/>
              </a:rPr>
              <a:t>начать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9942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867328" cy="5400600"/>
          </a:xfrm>
        </p:spPr>
        <p:txBody>
          <a:bodyPr>
            <a:norm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cs typeface="Arial" pitchFamily="34" charset="0"/>
              </a:rPr>
              <a:t>Приложения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cs typeface="Arial" pitchFamily="34" charset="0"/>
              </a:rPr>
              <a:t>Лекции и семинары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cs typeface="Arial" pitchFamily="34" charset="0"/>
              </a:rPr>
              <a:t>Общение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cs typeface="Arial" pitchFamily="34" charset="0"/>
              </a:rPr>
              <a:t>Домашние задания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cs typeface="Arial" pitchFamily="34" charset="0"/>
              </a:rPr>
              <a:t>Экзамены</a:t>
            </a:r>
            <a:endParaRPr lang="en-US" dirty="0" smtClean="0">
              <a:solidFill>
                <a:srgbClr val="000000"/>
              </a:solidFill>
              <a:cs typeface="Arial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ru-RU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Онлайн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С </a:t>
            </a:r>
            <a:r>
              <a:rPr lang="en-US" dirty="0" err="1">
                <a:solidFill>
                  <a:srgbClr val="000000"/>
                </a:solidFill>
                <a:cs typeface="Arial" pitchFamily="34" charset="0"/>
              </a:rPr>
              <a:t>чего</a:t>
            </a: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itchFamily="34" charset="0"/>
              </a:rPr>
              <a:t>начать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8101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Наука онлайн</a:t>
            </a: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5" y="1395412"/>
            <a:ext cx="6229350" cy="406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2709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Наука онлайн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/>
              <a:t>Конференции</a:t>
            </a:r>
          </a:p>
          <a:p>
            <a:pPr>
              <a:lnSpc>
                <a:spcPct val="150000"/>
              </a:lnSpc>
            </a:pPr>
            <a:r>
              <a:rPr lang="ru-RU" dirty="0" err="1" smtClean="0"/>
              <a:t>Вебинары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dirty="0" smtClean="0"/>
              <a:t>Журналы и Публикации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16799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4" name="Picture 2" descr="The image of A man feels relieved. The image of A middle aged man feels relieved, and sigh royalty free illust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878698"/>
            <a:ext cx="4163616" cy="4163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838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Онлайн??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1026" name="Picture 2" descr="165-166: Only two regular classes left before final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336870"/>
            <a:ext cx="3048000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118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867328" cy="5400600"/>
          </a:xfrm>
        </p:spPr>
        <p:txBody>
          <a:bodyPr>
            <a:norm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cs typeface="Arial" pitchFamily="34" charset="0"/>
              </a:rPr>
              <a:t>Как это происходит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ru-RU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Онлайн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С </a:t>
            </a:r>
            <a:r>
              <a:rPr lang="en-US" dirty="0" err="1">
                <a:solidFill>
                  <a:srgbClr val="000000"/>
                </a:solidFill>
                <a:cs typeface="Arial" pitchFamily="34" charset="0"/>
              </a:rPr>
              <a:t>чего</a:t>
            </a: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itchFamily="34" charset="0"/>
              </a:rPr>
              <a:t>начать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026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867328" cy="5400600"/>
          </a:xfrm>
        </p:spPr>
        <p:txBody>
          <a:bodyPr>
            <a:norm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cs typeface="Arial" pitchFamily="34" charset="0"/>
              </a:rPr>
              <a:t>ГУГЛ</a:t>
            </a:r>
            <a:endParaRPr lang="en-US" dirty="0">
              <a:solidFill>
                <a:srgbClr val="000000"/>
              </a:solidFill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ru-RU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Онлайн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С </a:t>
            </a:r>
            <a:r>
              <a:rPr lang="en-US" dirty="0" err="1">
                <a:solidFill>
                  <a:srgbClr val="000000"/>
                </a:solidFill>
                <a:cs typeface="Arial" pitchFamily="34" charset="0"/>
              </a:rPr>
              <a:t>чего</a:t>
            </a: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itchFamily="34" charset="0"/>
              </a:rPr>
              <a:t>начать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720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Основные </a:t>
            </a:r>
            <a:r>
              <a:rPr lang="ru-RU" dirty="0" smtClean="0"/>
              <a:t>советы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19256" cy="4925144"/>
          </a:xfrm>
        </p:spPr>
        <p:txBody>
          <a:bodyPr>
            <a:normAutofit lnSpcReduction="10000"/>
          </a:bodyPr>
          <a:lstStyle/>
          <a:p>
            <a:pPr lvl="0"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700" dirty="0" err="1">
                <a:solidFill>
                  <a:srgbClr val="000000"/>
                </a:solidFill>
                <a:latin typeface="+mj-lt"/>
                <a:cs typeface="Arial" pitchFamily="34" charset="0"/>
              </a:rPr>
              <a:t>Будьте</a:t>
            </a:r>
            <a:r>
              <a:rPr lang="en-US" sz="2700" dirty="0">
                <a:solidFill>
                  <a:srgbClr val="000000"/>
                </a:solidFill>
                <a:latin typeface="+mj-lt"/>
                <a:cs typeface="Arial" pitchFamily="34" charset="0"/>
              </a:rPr>
              <a:t> в </a:t>
            </a:r>
            <a:r>
              <a:rPr lang="en-US" sz="2700" dirty="0" err="1">
                <a:solidFill>
                  <a:srgbClr val="000000"/>
                </a:solidFill>
                <a:latin typeface="+mj-lt"/>
                <a:cs typeface="Arial" pitchFamily="34" charset="0"/>
              </a:rPr>
              <a:t>курсе</a:t>
            </a:r>
            <a:r>
              <a:rPr lang="en-US" sz="2700" dirty="0">
                <a:solidFill>
                  <a:srgbClr val="000000"/>
                </a:solidFill>
                <a:latin typeface="+mj-lt"/>
                <a:cs typeface="Arial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+mj-lt"/>
                <a:cs typeface="Arial" pitchFamily="34" charset="0"/>
              </a:rPr>
              <a:t>событий</a:t>
            </a:r>
            <a:r>
              <a:rPr lang="en-US" sz="2700" dirty="0">
                <a:solidFill>
                  <a:srgbClr val="000000"/>
                </a:solidFill>
                <a:latin typeface="+mj-lt"/>
                <a:cs typeface="Arial" pitchFamily="34" charset="0"/>
              </a:rPr>
              <a:t>. </a:t>
            </a:r>
            <a:endParaRPr lang="ru-RU" sz="2700" dirty="0">
              <a:solidFill>
                <a:srgbClr val="000000"/>
              </a:solidFill>
              <a:latin typeface="+mj-lt"/>
              <a:cs typeface="Arial" pitchFamily="34" charset="0"/>
            </a:endParaRPr>
          </a:p>
          <a:p>
            <a:pPr lvl="0"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700" dirty="0" err="1">
                <a:solidFill>
                  <a:srgbClr val="000000"/>
                </a:solidFill>
                <a:latin typeface="+mj-lt"/>
                <a:cs typeface="Arial" pitchFamily="34" charset="0"/>
              </a:rPr>
              <a:t>Получите</a:t>
            </a:r>
            <a:r>
              <a:rPr lang="en-US" sz="2700" dirty="0">
                <a:solidFill>
                  <a:srgbClr val="000000"/>
                </a:solidFill>
                <a:latin typeface="+mj-lt"/>
                <a:cs typeface="Arial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+mj-lt"/>
                <a:cs typeface="Arial" pitchFamily="34" charset="0"/>
              </a:rPr>
              <a:t>консультацию</a:t>
            </a:r>
            <a:r>
              <a:rPr lang="en-US" sz="2700" dirty="0">
                <a:solidFill>
                  <a:srgbClr val="000000"/>
                </a:solidFill>
                <a:latin typeface="+mj-lt"/>
                <a:cs typeface="Arial" pitchFamily="34" charset="0"/>
              </a:rPr>
              <a:t> в </a:t>
            </a:r>
            <a:r>
              <a:rPr lang="en-US" sz="2700" dirty="0" err="1">
                <a:solidFill>
                  <a:srgbClr val="000000"/>
                </a:solidFill>
                <a:latin typeface="+mj-lt"/>
                <a:cs typeface="Arial" pitchFamily="34" charset="0"/>
              </a:rPr>
              <a:t>вашем</a:t>
            </a:r>
            <a:r>
              <a:rPr lang="en-US" sz="2700" dirty="0">
                <a:solidFill>
                  <a:srgbClr val="000000"/>
                </a:solidFill>
                <a:latin typeface="+mj-lt"/>
                <a:cs typeface="Arial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+mj-lt"/>
                <a:cs typeface="Arial" pitchFamily="34" charset="0"/>
              </a:rPr>
              <a:t>учебном</a:t>
            </a:r>
            <a:r>
              <a:rPr lang="en-US" sz="2700" dirty="0">
                <a:solidFill>
                  <a:srgbClr val="000000"/>
                </a:solidFill>
                <a:latin typeface="+mj-lt"/>
                <a:cs typeface="Arial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+mj-lt"/>
                <a:cs typeface="Arial" pitchFamily="34" charset="0"/>
              </a:rPr>
              <a:t>подразделении</a:t>
            </a:r>
            <a:r>
              <a:rPr lang="en-US" sz="2700" dirty="0">
                <a:solidFill>
                  <a:srgbClr val="000000"/>
                </a:solidFill>
                <a:latin typeface="+mj-lt"/>
                <a:cs typeface="Arial" pitchFamily="34" charset="0"/>
              </a:rPr>
              <a:t>.  </a:t>
            </a:r>
            <a:endParaRPr lang="ru-RU" sz="2700" dirty="0">
              <a:solidFill>
                <a:srgbClr val="000000"/>
              </a:solidFill>
              <a:latin typeface="+mj-lt"/>
              <a:cs typeface="Arial" pitchFamily="34" charset="0"/>
            </a:endParaRPr>
          </a:p>
          <a:p>
            <a:pPr lvl="0"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700" dirty="0" err="1">
                <a:solidFill>
                  <a:srgbClr val="000000"/>
                </a:solidFill>
                <a:latin typeface="+mj-lt"/>
                <a:cs typeface="Arial" pitchFamily="34" charset="0"/>
              </a:rPr>
              <a:t>Пересмотрите</a:t>
            </a:r>
            <a:r>
              <a:rPr lang="en-US" sz="2700" dirty="0">
                <a:solidFill>
                  <a:srgbClr val="000000"/>
                </a:solidFill>
                <a:latin typeface="+mj-lt"/>
                <a:cs typeface="Arial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+mj-lt"/>
                <a:cs typeface="Arial" pitchFamily="34" charset="0"/>
              </a:rPr>
              <a:t>учебные</a:t>
            </a:r>
            <a:r>
              <a:rPr lang="en-US" sz="2700" dirty="0">
                <a:solidFill>
                  <a:srgbClr val="000000"/>
                </a:solidFill>
                <a:latin typeface="+mj-lt"/>
                <a:cs typeface="Arial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+mj-lt"/>
                <a:cs typeface="Arial" pitchFamily="34" charset="0"/>
              </a:rPr>
              <a:t>планы</a:t>
            </a:r>
            <a:r>
              <a:rPr lang="en-US" sz="2700" dirty="0">
                <a:solidFill>
                  <a:srgbClr val="000000"/>
                </a:solidFill>
                <a:latin typeface="+mj-lt"/>
                <a:cs typeface="Arial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+mj-lt"/>
                <a:cs typeface="Arial" pitchFamily="34" charset="0"/>
              </a:rPr>
              <a:t>по</a:t>
            </a:r>
            <a:r>
              <a:rPr lang="en-US" sz="2700" dirty="0">
                <a:solidFill>
                  <a:srgbClr val="000000"/>
                </a:solidFill>
                <a:latin typeface="+mj-lt"/>
                <a:cs typeface="Arial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+mj-lt"/>
                <a:cs typeface="Arial" pitchFamily="34" charset="0"/>
              </a:rPr>
              <a:t>преподаваемым</a:t>
            </a:r>
            <a:r>
              <a:rPr lang="en-US" sz="2700" dirty="0">
                <a:solidFill>
                  <a:srgbClr val="000000"/>
                </a:solidFill>
                <a:latin typeface="+mj-lt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+mj-lt"/>
                <a:cs typeface="Arial" pitchFamily="34" charset="0"/>
              </a:rPr>
              <a:t>дисциплинам</a:t>
            </a:r>
            <a:r>
              <a:rPr lang="en-US" sz="27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.</a:t>
            </a:r>
            <a:r>
              <a:rPr lang="en-US" sz="2700" dirty="0">
                <a:solidFill>
                  <a:srgbClr val="000000"/>
                </a:solidFill>
                <a:latin typeface="+mj-lt"/>
                <a:cs typeface="Arial" pitchFamily="34" charset="0"/>
              </a:rPr>
              <a:t>  </a:t>
            </a:r>
          </a:p>
          <a:p>
            <a:pPr lvl="0"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700" dirty="0" err="1">
                <a:solidFill>
                  <a:srgbClr val="000000"/>
                </a:solidFill>
                <a:latin typeface="+mj-lt"/>
                <a:cs typeface="Arial" pitchFamily="34" charset="0"/>
              </a:rPr>
              <a:t>Заранее</a:t>
            </a:r>
            <a:r>
              <a:rPr lang="en-US" sz="2700" dirty="0">
                <a:solidFill>
                  <a:srgbClr val="000000"/>
                </a:solidFill>
                <a:latin typeface="+mj-lt"/>
                <a:cs typeface="Arial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+mj-lt"/>
                <a:cs typeface="Arial" pitchFamily="34" charset="0"/>
              </a:rPr>
              <a:t>подготовьте</a:t>
            </a:r>
            <a:r>
              <a:rPr lang="en-US" sz="2700" dirty="0">
                <a:solidFill>
                  <a:srgbClr val="000000"/>
                </a:solidFill>
                <a:latin typeface="+mj-lt"/>
                <a:cs typeface="Arial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+mj-lt"/>
                <a:cs typeface="Arial" pitchFamily="34" charset="0"/>
              </a:rPr>
              <a:t>студентов</a:t>
            </a:r>
            <a:r>
              <a:rPr lang="en-US" sz="2700" dirty="0">
                <a:solidFill>
                  <a:srgbClr val="000000"/>
                </a:solidFill>
                <a:latin typeface="+mj-lt"/>
                <a:cs typeface="Arial" pitchFamily="34" charset="0"/>
              </a:rPr>
              <a:t> к </a:t>
            </a:r>
            <a:r>
              <a:rPr lang="en-US" sz="2700" dirty="0" err="1">
                <a:solidFill>
                  <a:srgbClr val="000000"/>
                </a:solidFill>
                <a:latin typeface="+mj-lt"/>
                <a:cs typeface="Arial" pitchFamily="34" charset="0"/>
              </a:rPr>
              <a:t>возможным</a:t>
            </a:r>
            <a:r>
              <a:rPr lang="en-US" sz="2700" dirty="0">
                <a:solidFill>
                  <a:srgbClr val="000000"/>
                </a:solidFill>
                <a:latin typeface="+mj-lt"/>
                <a:cs typeface="Arial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+mj-lt"/>
                <a:cs typeface="Arial" pitchFamily="34" charset="0"/>
              </a:rPr>
              <a:t>изменениям</a:t>
            </a:r>
            <a:r>
              <a:rPr lang="en-US" sz="2700" dirty="0">
                <a:solidFill>
                  <a:srgbClr val="000000"/>
                </a:solidFill>
                <a:latin typeface="+mj-lt"/>
                <a:cs typeface="Arial" pitchFamily="34" charset="0"/>
              </a:rPr>
              <a:t> в </a:t>
            </a:r>
            <a:r>
              <a:rPr lang="en-US" sz="2700" dirty="0" err="1">
                <a:solidFill>
                  <a:srgbClr val="000000"/>
                </a:solidFill>
                <a:latin typeface="+mj-lt"/>
                <a:cs typeface="Arial" pitchFamily="34" charset="0"/>
              </a:rPr>
              <a:t>формате</a:t>
            </a:r>
            <a:r>
              <a:rPr lang="en-US" sz="2700" dirty="0">
                <a:solidFill>
                  <a:srgbClr val="000000"/>
                </a:solidFill>
                <a:latin typeface="+mj-lt"/>
                <a:cs typeface="Arial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+mj-lt"/>
                <a:cs typeface="Arial" pitchFamily="34" charset="0"/>
              </a:rPr>
              <a:t>обучения</a:t>
            </a:r>
            <a:r>
              <a:rPr lang="en-US" sz="2700" dirty="0">
                <a:solidFill>
                  <a:srgbClr val="000000"/>
                </a:solidFill>
                <a:latin typeface="+mj-lt"/>
                <a:cs typeface="Arial" pitchFamily="34" charset="0"/>
              </a:rPr>
              <a:t>. </a:t>
            </a:r>
            <a:endParaRPr lang="ru-RU" sz="2700" dirty="0">
              <a:solidFill>
                <a:srgbClr val="000000"/>
              </a:solidFill>
              <a:latin typeface="+mj-lt"/>
              <a:cs typeface="Arial" pitchFamily="34" charset="0"/>
            </a:endParaRPr>
          </a:p>
          <a:p>
            <a:pPr lvl="0"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700" dirty="0" err="1">
                <a:solidFill>
                  <a:srgbClr val="000000"/>
                </a:solidFill>
                <a:latin typeface="+mj-lt"/>
                <a:cs typeface="Arial" pitchFamily="34" charset="0"/>
              </a:rPr>
              <a:t>Составляйте</a:t>
            </a:r>
            <a:r>
              <a:rPr lang="en-US" sz="2700" dirty="0">
                <a:solidFill>
                  <a:srgbClr val="000000"/>
                </a:solidFill>
                <a:latin typeface="+mj-lt"/>
                <a:cs typeface="Arial" pitchFamily="34" charset="0"/>
              </a:rPr>
              <a:t> и </a:t>
            </a:r>
            <a:r>
              <a:rPr lang="en-US" sz="2700" dirty="0" err="1">
                <a:solidFill>
                  <a:srgbClr val="000000"/>
                </a:solidFill>
                <a:latin typeface="+mj-lt"/>
                <a:cs typeface="Arial" pitchFamily="34" charset="0"/>
              </a:rPr>
              <a:t>сообщайте</a:t>
            </a:r>
            <a:r>
              <a:rPr lang="en-US" sz="2700" dirty="0">
                <a:solidFill>
                  <a:srgbClr val="000000"/>
                </a:solidFill>
                <a:latin typeface="+mj-lt"/>
                <a:cs typeface="Arial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+mj-lt"/>
                <a:cs typeface="Arial" pitchFamily="34" charset="0"/>
              </a:rPr>
              <a:t>студентам</a:t>
            </a:r>
            <a:r>
              <a:rPr lang="en-US" sz="2700" dirty="0">
                <a:solidFill>
                  <a:srgbClr val="000000"/>
                </a:solidFill>
                <a:latin typeface="+mj-lt"/>
                <a:cs typeface="Arial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+mj-lt"/>
                <a:cs typeface="Arial" pitchFamily="34" charset="0"/>
              </a:rPr>
              <a:t>список</a:t>
            </a:r>
            <a:r>
              <a:rPr lang="en-US" sz="2700" dirty="0">
                <a:solidFill>
                  <a:srgbClr val="000000"/>
                </a:solidFill>
                <a:latin typeface="+mj-lt"/>
                <a:cs typeface="Arial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+mj-lt"/>
                <a:cs typeface="Arial" pitchFamily="34" charset="0"/>
              </a:rPr>
              <a:t>задач</a:t>
            </a:r>
            <a:r>
              <a:rPr lang="en-US" sz="2700" dirty="0">
                <a:solidFill>
                  <a:srgbClr val="000000"/>
                </a:solidFill>
                <a:latin typeface="+mj-lt"/>
                <a:cs typeface="Arial" pitchFamily="34" charset="0"/>
              </a:rPr>
              <a:t> (</a:t>
            </a:r>
            <a:r>
              <a:rPr lang="en-US" sz="2700" dirty="0" err="1">
                <a:solidFill>
                  <a:srgbClr val="000000"/>
                </a:solidFill>
                <a:latin typeface="+mj-lt"/>
                <a:cs typeface="Arial" pitchFamily="34" charset="0"/>
              </a:rPr>
              <a:t>план</a:t>
            </a:r>
            <a:r>
              <a:rPr lang="en-US" sz="2700" dirty="0">
                <a:solidFill>
                  <a:srgbClr val="000000"/>
                </a:solidFill>
                <a:latin typeface="+mj-lt"/>
                <a:cs typeface="Arial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+mj-lt"/>
                <a:cs typeface="Arial" pitchFamily="34" charset="0"/>
              </a:rPr>
              <a:t>занятий</a:t>
            </a:r>
            <a:r>
              <a:rPr lang="en-US" sz="2700" dirty="0">
                <a:solidFill>
                  <a:srgbClr val="000000"/>
                </a:solidFill>
                <a:latin typeface="+mj-lt"/>
                <a:cs typeface="Arial" pitchFamily="34" charset="0"/>
              </a:rPr>
              <a:t>) </a:t>
            </a:r>
            <a:r>
              <a:rPr lang="en-US" sz="2700" dirty="0" err="1">
                <a:solidFill>
                  <a:srgbClr val="000000"/>
                </a:solidFill>
                <a:latin typeface="+mj-lt"/>
                <a:cs typeface="Arial" pitchFamily="34" charset="0"/>
              </a:rPr>
              <a:t>на</a:t>
            </a:r>
            <a:r>
              <a:rPr lang="en-US" sz="2700" dirty="0">
                <a:solidFill>
                  <a:srgbClr val="000000"/>
                </a:solidFill>
                <a:latin typeface="+mj-lt"/>
                <a:cs typeface="Arial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+mj-lt"/>
                <a:cs typeface="Arial" pitchFamily="34" charset="0"/>
              </a:rPr>
              <a:t>неделю</a:t>
            </a:r>
            <a:r>
              <a:rPr lang="en-US" sz="27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.</a:t>
            </a:r>
            <a:endParaRPr lang="en-US" sz="2700" dirty="0">
              <a:solidFill>
                <a:srgbClr val="000000"/>
              </a:solidFill>
              <a:latin typeface="+mj-lt"/>
              <a:cs typeface="Arial" pitchFamily="34" charset="0"/>
            </a:endParaRPr>
          </a:p>
          <a:p>
            <a:pPr lvl="0"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7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И</a:t>
            </a:r>
            <a:r>
              <a:rPr lang="en-US" sz="2700" dirty="0" err="1" smtClean="0">
                <a:solidFill>
                  <a:srgbClr val="000000"/>
                </a:solidFill>
                <a:latin typeface="+mj-lt"/>
                <a:cs typeface="Arial" pitchFamily="34" charset="0"/>
              </a:rPr>
              <a:t>спользуйте</a:t>
            </a:r>
            <a:r>
              <a:rPr lang="en-US" sz="27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+mj-lt"/>
                <a:cs typeface="Arial" pitchFamily="34" charset="0"/>
              </a:rPr>
              <a:t>знакомые</a:t>
            </a:r>
            <a:r>
              <a:rPr lang="en-US" sz="2700" dirty="0">
                <a:solidFill>
                  <a:srgbClr val="000000"/>
                </a:solidFill>
                <a:latin typeface="+mj-lt"/>
                <a:cs typeface="Arial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+mj-lt"/>
                <a:cs typeface="Arial" pitchFamily="34" charset="0"/>
              </a:rPr>
              <a:t>вам</a:t>
            </a:r>
            <a:r>
              <a:rPr lang="en-US" sz="2700" dirty="0">
                <a:solidFill>
                  <a:srgbClr val="000000"/>
                </a:solidFill>
                <a:latin typeface="+mj-lt"/>
                <a:cs typeface="Arial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+mj-lt"/>
                <a:cs typeface="Arial" pitchFamily="34" charset="0"/>
              </a:rPr>
              <a:t>технологии</a:t>
            </a:r>
            <a:r>
              <a:rPr lang="en-US" sz="27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.</a:t>
            </a:r>
          </a:p>
          <a:p>
            <a:pPr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rgbClr val="000000"/>
                </a:solidFill>
                <a:cs typeface="Arial" pitchFamily="34" charset="0"/>
              </a:rPr>
              <a:t>Создайте</a:t>
            </a:r>
            <a:r>
              <a:rPr lang="en-US" sz="28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cs typeface="Arial" pitchFamily="34" charset="0"/>
              </a:rPr>
              <a:t>канал</a:t>
            </a:r>
            <a:r>
              <a:rPr lang="en-US" sz="28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cs typeface="Arial" pitchFamily="34" charset="0"/>
              </a:rPr>
              <a:t>коммуникации</a:t>
            </a:r>
            <a:r>
              <a:rPr lang="en-US" sz="28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cs typeface="Arial" pitchFamily="34" charset="0"/>
              </a:rPr>
              <a:t>со</a:t>
            </a:r>
            <a:r>
              <a:rPr lang="en-US" sz="28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cs typeface="Arial" pitchFamily="34" charset="0"/>
              </a:rPr>
              <a:t>студентами</a:t>
            </a:r>
            <a:r>
              <a:rPr lang="en-US" sz="2800" dirty="0">
                <a:solidFill>
                  <a:srgbClr val="000000"/>
                </a:solidFill>
                <a:cs typeface="Arial" pitchFamily="34" charset="0"/>
              </a:rPr>
              <a:t>  </a:t>
            </a:r>
            <a:r>
              <a:rPr lang="en-US" sz="2700" dirty="0">
                <a:solidFill>
                  <a:srgbClr val="000000"/>
                </a:solidFill>
                <a:latin typeface="+mj-lt"/>
                <a:cs typeface="Arial" pitchFamily="34" charset="0"/>
              </a:rPr>
              <a:t>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32448" y="6372036"/>
            <a:ext cx="8100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Источник: </a:t>
            </a:r>
            <a:r>
              <a:rPr lang="en-GB" dirty="0">
                <a:hlinkClick r:id="rId2"/>
              </a:rPr>
              <a:t>https://elearning.hse.ru/how_to_prepare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556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Основные </a:t>
            </a:r>
            <a:r>
              <a:rPr lang="ru-RU" dirty="0" smtClean="0"/>
              <a:t>советы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5576"/>
            <a:ext cx="8424936" cy="5257800"/>
          </a:xfrm>
        </p:spPr>
        <p:txBody>
          <a:bodyPr>
            <a:no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700" dirty="0" err="1" smtClean="0">
                <a:solidFill>
                  <a:srgbClr val="000000"/>
                </a:solidFill>
                <a:cs typeface="Arial" pitchFamily="34" charset="0"/>
              </a:rPr>
              <a:t>Не</a:t>
            </a:r>
            <a:r>
              <a:rPr lang="en-US" sz="2700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cs typeface="Arial" pitchFamily="34" charset="0"/>
              </a:rPr>
              <a:t>ограничивайте</a:t>
            </a:r>
            <a:r>
              <a:rPr lang="en-US" sz="27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cs typeface="Arial" pitchFamily="34" charset="0"/>
              </a:rPr>
              <a:t>общение</a:t>
            </a:r>
            <a:r>
              <a:rPr lang="en-US" sz="27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cs typeface="Arial" pitchFamily="34" charset="0"/>
              </a:rPr>
              <a:t>со</a:t>
            </a:r>
            <a:r>
              <a:rPr lang="en-US" sz="27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cs typeface="Arial" pitchFamily="34" charset="0"/>
              </a:rPr>
              <a:t>студентами</a:t>
            </a:r>
            <a:r>
              <a:rPr lang="en-US" sz="27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cs typeface="Arial" pitchFamily="34" charset="0"/>
              </a:rPr>
              <a:t>перепиской</a:t>
            </a:r>
            <a:r>
              <a:rPr lang="en-US" sz="2700" dirty="0">
                <a:solidFill>
                  <a:srgbClr val="000000"/>
                </a:solidFill>
                <a:cs typeface="Arial" pitchFamily="34" charset="0"/>
              </a:rPr>
              <a:t> и </a:t>
            </a:r>
            <a:r>
              <a:rPr lang="en-US" sz="2700" dirty="0" err="1">
                <a:solidFill>
                  <a:srgbClr val="000000"/>
                </a:solidFill>
                <a:cs typeface="Arial" pitchFamily="34" charset="0"/>
              </a:rPr>
              <a:t>размещенными</a:t>
            </a:r>
            <a:r>
              <a:rPr lang="en-US" sz="2700" dirty="0">
                <a:solidFill>
                  <a:srgbClr val="000000"/>
                </a:solidFill>
                <a:cs typeface="Arial" pitchFamily="34" charset="0"/>
              </a:rPr>
              <a:t> в </a:t>
            </a:r>
            <a:r>
              <a:rPr lang="en-US" sz="2700" dirty="0" err="1">
                <a:solidFill>
                  <a:srgbClr val="000000"/>
                </a:solidFill>
                <a:cs typeface="Arial" pitchFamily="34" charset="0"/>
              </a:rPr>
              <a:t>сети</a:t>
            </a:r>
            <a:r>
              <a:rPr lang="en-US" sz="27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cs typeface="Arial" pitchFamily="34" charset="0"/>
              </a:rPr>
              <a:t>материалами</a:t>
            </a:r>
            <a:r>
              <a:rPr lang="en-US" sz="27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cs typeface="Arial" pitchFamily="34" charset="0"/>
              </a:rPr>
              <a:t>для</a:t>
            </a:r>
            <a:r>
              <a:rPr lang="en-US" sz="27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cs typeface="Arial" pitchFamily="34" charset="0"/>
              </a:rPr>
              <a:t>изучения</a:t>
            </a:r>
            <a:r>
              <a:rPr lang="en-US" sz="2700" dirty="0">
                <a:solidFill>
                  <a:srgbClr val="000000"/>
                </a:solidFill>
                <a:cs typeface="Arial" pitchFamily="34" charset="0"/>
              </a:rPr>
              <a:t>. 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700" dirty="0" err="1" smtClean="0">
                <a:solidFill>
                  <a:srgbClr val="000000"/>
                </a:solidFill>
                <a:cs typeface="Arial" pitchFamily="34" charset="0"/>
              </a:rPr>
              <a:t>Сообщайте</a:t>
            </a:r>
            <a:r>
              <a:rPr lang="en-US" sz="2700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cs typeface="Arial" pitchFamily="34" charset="0"/>
              </a:rPr>
              <a:t>студентам</a:t>
            </a:r>
            <a:r>
              <a:rPr lang="en-US" sz="27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cs typeface="Arial" pitchFamily="34" charset="0"/>
              </a:rPr>
              <a:t>об</a:t>
            </a:r>
            <a:r>
              <a:rPr lang="en-US" sz="27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cs typeface="Arial" pitchFamily="34" charset="0"/>
              </a:rPr>
              <a:t>изменениях</a:t>
            </a:r>
            <a:r>
              <a:rPr lang="en-US" sz="27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cs typeface="Arial" pitchFamily="34" charset="0"/>
              </a:rPr>
              <a:t>или</a:t>
            </a:r>
            <a:r>
              <a:rPr lang="en-US" sz="27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cs typeface="Arial" pitchFamily="34" charset="0"/>
              </a:rPr>
              <a:t>сбоях</a:t>
            </a:r>
            <a:r>
              <a:rPr lang="en-US" sz="27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cs typeface="Arial" pitchFamily="34" charset="0"/>
              </a:rPr>
              <a:t>как</a:t>
            </a:r>
            <a:r>
              <a:rPr lang="en-US" sz="27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cs typeface="Arial" pitchFamily="34" charset="0"/>
              </a:rPr>
              <a:t>можно</a:t>
            </a:r>
            <a:r>
              <a:rPr lang="en-US" sz="27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cs typeface="Arial" pitchFamily="34" charset="0"/>
              </a:rPr>
              <a:t>раньше</a:t>
            </a:r>
            <a:r>
              <a:rPr lang="ru-RU" sz="2700" dirty="0">
                <a:solidFill>
                  <a:srgbClr val="000000"/>
                </a:solidFill>
                <a:cs typeface="Arial" pitchFamily="34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700" dirty="0" err="1">
                <a:solidFill>
                  <a:srgbClr val="000000"/>
                </a:solidFill>
                <a:cs typeface="Arial" pitchFamily="34" charset="0"/>
              </a:rPr>
              <a:t>Используйте</a:t>
            </a:r>
            <a:r>
              <a:rPr lang="en-US" sz="27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cs typeface="Arial" pitchFamily="34" charset="0"/>
              </a:rPr>
              <a:t>электронную</a:t>
            </a:r>
            <a:r>
              <a:rPr lang="en-US" sz="27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cs typeface="Arial" pitchFamily="34" charset="0"/>
              </a:rPr>
              <a:t>почту</a:t>
            </a:r>
            <a:r>
              <a:rPr lang="en-US" sz="27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cs typeface="Arial" pitchFamily="34" charset="0"/>
              </a:rPr>
              <a:t>для</a:t>
            </a:r>
            <a:r>
              <a:rPr lang="en-US" sz="27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cs typeface="Arial" pitchFamily="34" charset="0"/>
              </a:rPr>
              <a:t>наиболее</a:t>
            </a:r>
            <a:r>
              <a:rPr lang="en-US" sz="27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cs typeface="Arial" pitchFamily="34" charset="0"/>
              </a:rPr>
              <a:t>важной</a:t>
            </a:r>
            <a:r>
              <a:rPr lang="en-US" sz="27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cs typeface="Arial" pitchFamily="34" charset="0"/>
              </a:rPr>
              <a:t>информации</a:t>
            </a:r>
            <a:r>
              <a:rPr lang="en-US" sz="2700" dirty="0">
                <a:solidFill>
                  <a:srgbClr val="000000"/>
                </a:solidFill>
                <a:cs typeface="Arial" pitchFamily="34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700" dirty="0" err="1">
                <a:solidFill>
                  <a:srgbClr val="000000"/>
                </a:solidFill>
                <a:cs typeface="Arial" pitchFamily="34" charset="0"/>
              </a:rPr>
              <a:t>Постарайтесь</a:t>
            </a:r>
            <a:r>
              <a:rPr lang="en-US" sz="27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cs typeface="Arial" pitchFamily="34" charset="0"/>
              </a:rPr>
              <a:t>отследить</a:t>
            </a:r>
            <a:r>
              <a:rPr lang="en-US" sz="2700" dirty="0">
                <a:solidFill>
                  <a:srgbClr val="000000"/>
                </a:solidFill>
                <a:cs typeface="Arial" pitchFamily="34" charset="0"/>
              </a:rPr>
              <a:t>, </a:t>
            </a:r>
            <a:r>
              <a:rPr lang="en-US" sz="2700" dirty="0" err="1">
                <a:solidFill>
                  <a:srgbClr val="000000"/>
                </a:solidFill>
                <a:cs typeface="Arial" pitchFamily="34" charset="0"/>
              </a:rPr>
              <a:t>какие</a:t>
            </a:r>
            <a:r>
              <a:rPr lang="en-US" sz="27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cs typeface="Arial" pitchFamily="34" charset="0"/>
              </a:rPr>
              <a:t>вопросы</a:t>
            </a:r>
            <a:r>
              <a:rPr lang="en-US" sz="27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cs typeface="Arial" pitchFamily="34" charset="0"/>
              </a:rPr>
              <a:t>студенты</a:t>
            </a:r>
            <a:r>
              <a:rPr lang="en-US" sz="27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cs typeface="Arial" pitchFamily="34" charset="0"/>
              </a:rPr>
              <a:t>задают</a:t>
            </a:r>
            <a:r>
              <a:rPr lang="en-US" sz="27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cs typeface="Arial" pitchFamily="34" charset="0"/>
              </a:rPr>
              <a:t>чаще</a:t>
            </a:r>
            <a:r>
              <a:rPr lang="en-US" sz="27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cs typeface="Arial" pitchFamily="34" charset="0"/>
              </a:rPr>
              <a:t>всего</a:t>
            </a:r>
            <a:r>
              <a:rPr lang="en-US" sz="2700" dirty="0">
                <a:solidFill>
                  <a:srgbClr val="000000"/>
                </a:solidFill>
                <a:cs typeface="Arial" pitchFamily="34" charset="0"/>
              </a:rPr>
              <a:t>. </a:t>
            </a:r>
            <a:endParaRPr lang="ru-RU" sz="2700" dirty="0" smtClean="0">
              <a:solidFill>
                <a:srgbClr val="000000"/>
              </a:solidFill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700" dirty="0" smtClean="0">
                <a:solidFill>
                  <a:srgbClr val="000000"/>
                </a:solidFill>
                <a:cs typeface="Arial" pitchFamily="34" charset="0"/>
              </a:rPr>
              <a:t>Проверяйте, чтобы учебные материалы открывались на мобильных устройствах.</a:t>
            </a:r>
            <a:endParaRPr lang="en-US" sz="2700" dirty="0" smtClean="0">
              <a:solidFill>
                <a:srgbClr val="000000"/>
              </a:solidFill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700" dirty="0" smtClean="0">
                <a:solidFill>
                  <a:srgbClr val="000000"/>
                </a:solidFill>
                <a:cs typeface="Arial" pitchFamily="34" charset="0"/>
              </a:rPr>
              <a:t>   </a:t>
            </a:r>
            <a:r>
              <a:rPr lang="en-US" sz="2700" dirty="0" smtClean="0">
                <a:solidFill>
                  <a:srgbClr val="000000"/>
                </a:solidFill>
                <a:cs typeface="Arial" pitchFamily="34" charset="0"/>
              </a:rPr>
              <a:t>                                                                      </a:t>
            </a:r>
            <a:endParaRPr lang="en-US" sz="27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2448" y="6372036"/>
            <a:ext cx="8100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Источник: </a:t>
            </a:r>
            <a:r>
              <a:rPr lang="en-GB" dirty="0">
                <a:hlinkClick r:id="rId2"/>
              </a:rPr>
              <a:t>https://elearning.hse.ru/how_to_prepare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1752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Picture 2" descr="https://elearning.hse.ru/pubs/share/direct/35039648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90" r="10783"/>
          <a:stretch/>
        </p:blipFill>
        <p:spPr bwMode="auto">
          <a:xfrm>
            <a:off x="142370" y="436713"/>
            <a:ext cx="8859260" cy="601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032448" y="6444044"/>
            <a:ext cx="8100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Источник: </a:t>
            </a:r>
            <a:r>
              <a:rPr lang="en-GB" dirty="0">
                <a:hlinkClick r:id="rId3"/>
              </a:rPr>
              <a:t>https://elearning.hse.ru/how_to_prepare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2372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2051" name="Picture 3" descr="https://elearning.hse.ru/pubs/share/direct/3504029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880830"/>
            <a:ext cx="9060160" cy="5096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95936" y="6444044"/>
            <a:ext cx="8100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Источник: </a:t>
            </a:r>
            <a:r>
              <a:rPr lang="en-GB" dirty="0">
                <a:hlinkClick r:id="rId3"/>
              </a:rPr>
              <a:t>https://elearning.hse.ru/how_to_prepare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693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2052" name="Picture 4" descr="https://elearning.hse.ru/pubs/share/direct/3503965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55" y="653140"/>
            <a:ext cx="8775289" cy="493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032448" y="6372036"/>
            <a:ext cx="8100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Источник: </a:t>
            </a:r>
            <a:r>
              <a:rPr lang="en-GB" dirty="0">
                <a:hlinkClick r:id="rId3"/>
              </a:rPr>
              <a:t>https://elearning.hse.ru/how_to_prepare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37597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129</Words>
  <Application>Microsoft Office PowerPoint</Application>
  <PresentationFormat>On-screen Show (4:3)</PresentationFormat>
  <Paragraphs>52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Онлайн??</vt:lpstr>
      <vt:lpstr>Онлайн: С чего начать?</vt:lpstr>
      <vt:lpstr>Онлайн: С чего начать?</vt:lpstr>
      <vt:lpstr>Основные советы</vt:lpstr>
      <vt:lpstr>Основные советы</vt:lpstr>
      <vt:lpstr>PowerPoint Presentation</vt:lpstr>
      <vt:lpstr>PowerPoint Presentation</vt:lpstr>
      <vt:lpstr>PowerPoint Presentation</vt:lpstr>
      <vt:lpstr>Онлайн: С чего начать?</vt:lpstr>
      <vt:lpstr>Онлайн: С чего начать?</vt:lpstr>
      <vt:lpstr>Наука онлайн</vt:lpstr>
      <vt:lpstr>Наука онлайн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marina2011</dc:creator>
  <cp:lastModifiedBy>marina2011</cp:lastModifiedBy>
  <cp:revision>22</cp:revision>
  <dcterms:created xsi:type="dcterms:W3CDTF">2020-04-05T17:14:35Z</dcterms:created>
  <dcterms:modified xsi:type="dcterms:W3CDTF">2020-04-20T14:05:26Z</dcterms:modified>
</cp:coreProperties>
</file>